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290820-4AAE-4A63-9A9B-B533B3BFB310}">
  <a:tblStyle styleId="{AB290820-4AAE-4A63-9A9B-B533B3BFB3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E33218E7-A592-4445-89A2-7E439728F3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e06f950c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e06f950cd_2_75:notes"/>
          <p:cNvSpPr/>
          <p:nvPr>
            <p:ph idx="2" type="sldImg"/>
          </p:nvPr>
        </p:nvSpPr>
        <p:spPr>
          <a:xfrm>
            <a:off x="857413" y="685800"/>
            <a:ext cx="34291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06f950c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Temporal_Anomaly_annotaion_for_Testing_Videos.txt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30fps 영상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ex) </a:t>
            </a:r>
            <a:r>
              <a:rPr lang="ko"/>
              <a:t>Abuse028_x264.mp4  Abuse  165  240  -1 -1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첫번째 컬럼: 영상이름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두번째 컬럼: 라벨링 된 이상행동 유형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세번째 컬럼: 이상행동이 시작하는 프레임 순서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네번째 컬럼 이상행동이 끝나는 프레임 순서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#-1은 이상행동이 없음을 의미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다섯번째 컬럼 : 다음에 발생하는 이상행동 구간이 시작되는 프레임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여섯번째 컬럼:  다음에 발생하는 이상행동 구간이 끝나는 프레임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######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first column is the name of the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	The second column is the name of the anomalous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	The third column is the starting frame of the event (you will have to convert each video to image frames first)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	The fourth column is the ending frame of the event.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	For videos in which second  instance of event occurs, fifth and sixth contains starting and ending frames of second instance.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Negative number means no anomalous event instance. In this example, abuse (instance) only occurs once.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Note: Ours videos have 30 frames per second.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e06f950cd_0_12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e06f950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0e06f950cd_0_11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e06f950cd_1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e06f950cd_14_1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e06f950cd_1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0e06f950cd_14_4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e06f950cd_1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0e06f950cd_14_2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e06f950cd_1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0e06f950cd_14_51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e06f950cd_1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0e06f950cd_14_8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e06f950cd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4개의 스택으로 producer 환경을 구축하고 gstreamer를 이용해 실시간 영상을 전송.</a:t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이후 boto3를 통해 </a:t>
            </a: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 실시간 영상의 주소인 </a:t>
            </a: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HLS(Http Live Streaming) URL을 통해 영상을 client에서 수신</a:t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좌측의 producer에서 생성한 영상을 viewer로 확인할 수 있었고 ec2에서 client가 영상을 수신할 수 있음을 확인</a:t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6191F"/>
                </a:solidFill>
                <a:highlight>
                  <a:srgbClr val="F9F9F9"/>
                </a:highlight>
              </a:rPr>
              <a:t> </a:t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F"/>
              </a:solidFill>
              <a:highlight>
                <a:srgbClr val="F9F9F9"/>
              </a:highlight>
            </a:endParaRPr>
          </a:p>
        </p:txBody>
      </p:sp>
      <p:sp>
        <p:nvSpPr>
          <p:cNvPr id="388" name="Google Shape;388;g10e06f950cd_16_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e06f950cd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e06f950cd_14_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31a6b58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131a6b5814_0_2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e06f950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5" name="Google Shape;135;g10e06f950cd_0_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e06f950cd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0e06f950cd_12_2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e06f950cd_17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0e06f950cd_17_221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e06f950cd_17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0e06f950cd_17_17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e06f950c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0e06f950cd_0_13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e06f950c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0e06f950cd_0_144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06f950cd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서울특별시 출처 통계를 확인해본 결과 총 범죄는 감소하는 반면 공공시설에서의 범죄는 증가하는 추세를 보였다. 사회적으로 안전망을 구축하기 위해  CCTV 관제를 증가시키는 양상을 보임. </a:t>
            </a:r>
            <a:r>
              <a:rPr lang="ko">
                <a:solidFill>
                  <a:schemeClr val="dk1"/>
                </a:solidFill>
              </a:rPr>
              <a:t>공공안전을 위해 감시요원을 배치하고 있으나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감시요원의 1인당 적정 모니터링 수는 50대임에 반해 271대를 모니터링하며 과잉업무를 하는 것으로 나타났다. 이 밖에 공공보안을 위협하는 요소로 경찰이 사건발행을 늦게 접수하거나 목적지를 정확하게 알지 못하고 출발하는 등 미흡한 대처로 문제를 야기하는 것도 하나의 원인으로 꼽혔다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참조자료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서울특별시_서울시 5대 범죄 발생장소별 현황 통계 2021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국회입법조사처_CCTV 통합관제센터 운영실태 및 개선방안 2019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행정안전부_공공기관 CCTV 설치 및 운영대수 2020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47" name="Google Shape;147;g10e06f950cd_2_8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e06f950cd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10e06f950cd_2_12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06f950cd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0e06f950cd_2_141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e06f950cd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e06f950cd_2_15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e06f950c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e06f950cd_7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e06f950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0e06f950cd_0_6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e06f950c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0e06f950cd_0_9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66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hyperlink" Target="http://drive.google.com/file/d/1pBjiGduCMAsetbjxf0Ith9tb6YT2TK9E/view" TargetMode="External"/><Relationship Id="rId7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0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3" Type="http://schemas.openxmlformats.org/officeDocument/2006/relationships/image" Target="../media/image34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Relationship Id="rId15" Type="http://schemas.openxmlformats.org/officeDocument/2006/relationships/image" Target="../media/image32.png"/><Relationship Id="rId14" Type="http://schemas.openxmlformats.org/officeDocument/2006/relationships/image" Target="../media/image24.png"/><Relationship Id="rId17" Type="http://schemas.openxmlformats.org/officeDocument/2006/relationships/image" Target="../media/image28.png"/><Relationship Id="rId16" Type="http://schemas.openxmlformats.org/officeDocument/2006/relationships/image" Target="../media/image3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435152" y="3990806"/>
            <a:ext cx="627255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SSAC 1팀  팀장: 오재동  팀원: 윤지원 신나정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31825" y="2063963"/>
            <a:ext cx="7480350" cy="56565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/>
              <a:t>  CCTV를 활용한 이상행동 신고 시스템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08" y="4454371"/>
            <a:ext cx="8469842" cy="5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데이터 소개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데이터 소개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59825"/>
            <a:ext cx="3754950" cy="3829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4122250" y="1418850"/>
            <a:ext cx="4873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데이터 명: </a:t>
            </a:r>
            <a:r>
              <a:rPr b="1" lang="ko" sz="1300">
                <a:solidFill>
                  <a:schemeClr val="dk1"/>
                </a:solidFill>
              </a:rPr>
              <a:t>UCF-Crime Dataset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17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데이터 구성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13가지 이상행동 유형별 영상 폴더</a:t>
            </a:r>
            <a:endParaRPr b="1" sz="1300">
              <a:solidFill>
                <a:schemeClr val="dk1"/>
              </a:solidFill>
            </a:endParaRPr>
          </a:p>
          <a:p>
            <a:pPr indent="-311150" lvl="1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Abue, Arrest, Arson, Assault, Burgalry, Explosion, Fighting, RoadAccidents, Robbery, Shooting, Shoplifting, Stealing, Vandalism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정상행동 영상 폴더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Annotation txt 파일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학습에 사용할 train 영상 txt 파일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17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영상 정보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영상크기 : 너비 320, 높이 240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FPS : 30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59825"/>
            <a:ext cx="2114750" cy="38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316050" y="8058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UCF 데이터셋 구성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모델 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490507" y="1203150"/>
            <a:ext cx="8136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C3D (Convolutional 3D)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기존 2차원 커널을 3차원으로 확장하여 사용하는 네트워크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r>
              <a:rPr lang="ko"/>
              <a:t> Input Data의 시·공간적 특징을 추출하는데 주로 사용한다.</a:t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75" y="2535425"/>
            <a:ext cx="453997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825" y="2535425"/>
            <a:ext cx="33743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5370975" y="2535750"/>
            <a:ext cx="3374400" cy="154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/>
        </p:nvSpPr>
        <p:spPr>
          <a:xfrm>
            <a:off x="1789155" y="4146375"/>
            <a:ext cx="202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기존의 2D Convolution</a:t>
            </a:r>
            <a:endParaRPr sz="1100"/>
          </a:p>
        </p:txBody>
      </p:sp>
      <p:sp>
        <p:nvSpPr>
          <p:cNvPr id="320" name="Google Shape;320;p35"/>
          <p:cNvSpPr txBox="1"/>
          <p:nvPr/>
        </p:nvSpPr>
        <p:spPr>
          <a:xfrm>
            <a:off x="6427427" y="4146375"/>
            <a:ext cx="126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3D Convolution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31930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모델 개발 환경  - ec2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75" y="1009775"/>
            <a:ext cx="8469850" cy="18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394007" y="748575"/>
            <a:ext cx="813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 통합 구현 환경  - p2.xlarge, ubuntu 18.04 </a:t>
            </a:r>
            <a:endParaRPr b="1" sz="1300"/>
          </a:p>
        </p:txBody>
      </p:sp>
      <p:sp>
        <p:nvSpPr>
          <p:cNvPr id="331" name="Google Shape;331;p36"/>
          <p:cNvSpPr txBox="1"/>
          <p:nvPr/>
        </p:nvSpPr>
        <p:spPr>
          <a:xfrm>
            <a:off x="394007" y="2987813"/>
            <a:ext cx="813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 모델 학습 환경  - p2.8xlarge, ubuntu 18.04</a:t>
            </a:r>
            <a:endParaRPr b="1" sz="1300"/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00" y="3255300"/>
            <a:ext cx="8412349" cy="17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31930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모델 개발 환경  - docker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5086650" y="1720475"/>
            <a:ext cx="396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CUDA 8.0</a:t>
            </a:r>
            <a:r>
              <a:rPr lang="ko" sz="1500">
                <a:solidFill>
                  <a:schemeClr val="dk1"/>
                </a:solidFill>
              </a:rPr>
              <a:t>, </a:t>
            </a:r>
            <a:r>
              <a:rPr lang="ko" sz="1500">
                <a:solidFill>
                  <a:schemeClr val="dk1"/>
                </a:solidFill>
              </a:rPr>
              <a:t>CUDNN 5.0</a:t>
            </a:r>
            <a:r>
              <a:rPr lang="ko" sz="1500">
                <a:solidFill>
                  <a:schemeClr val="dk1"/>
                </a:solidFill>
              </a:rPr>
              <a:t>, </a:t>
            </a:r>
            <a:r>
              <a:rPr lang="ko" sz="1500">
                <a:solidFill>
                  <a:schemeClr val="dk1"/>
                </a:solidFill>
              </a:rPr>
              <a:t>Ubuntu 16.04 </a:t>
            </a:r>
            <a:r>
              <a:rPr lang="ko" sz="1500">
                <a:solidFill>
                  <a:schemeClr val="dk1"/>
                </a:solidFill>
              </a:rPr>
              <a:t>환경의 </a:t>
            </a:r>
            <a:r>
              <a:rPr lang="ko" sz="1500">
                <a:solidFill>
                  <a:schemeClr val="dk1"/>
                </a:solidFill>
              </a:rPr>
              <a:t>bvlc/caffe: GPU docker </a:t>
            </a:r>
            <a:r>
              <a:rPr lang="ko" sz="1500">
                <a:solidFill>
                  <a:schemeClr val="dk1"/>
                </a:solidFill>
              </a:rPr>
              <a:t>i</a:t>
            </a:r>
            <a:r>
              <a:rPr lang="ko" sz="1500">
                <a:solidFill>
                  <a:schemeClr val="dk1"/>
                </a:solidFill>
              </a:rPr>
              <a:t>mage를 이용한 개발 환경 구축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Python: 2.7.12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Caffe: 1.0.0 version 사용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0" y="864650"/>
            <a:ext cx="4569526" cy="41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200" y="864650"/>
            <a:ext cx="3208124" cy="28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데이터 전처리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25" y="926375"/>
            <a:ext cx="2304925" cy="35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/>
        </p:nvSpPr>
        <p:spPr>
          <a:xfrm>
            <a:off x="1224513" y="4507325"/>
            <a:ext cx="99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원본 데이터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550" y="884538"/>
            <a:ext cx="3454049" cy="3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6030574" y="4536700"/>
            <a:ext cx="166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C3D Network Input Data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2984750" y="2664725"/>
            <a:ext cx="2149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[폭행, 방화, 절도, 정상] 범주의 비디오 추출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각 비디오에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16 프레임마다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레이블 표시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3842910" y="2064849"/>
            <a:ext cx="433500" cy="5505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31930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Model Input Data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336500" y="3804920"/>
            <a:ext cx="50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 모델 학습에 사용할 데이터들의 위치, 모델 구조 등을 정의한 prototxt 파일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0" y="807725"/>
            <a:ext cx="2856500" cy="297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000" y="807725"/>
            <a:ext cx="2194200" cy="29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850" y="807725"/>
            <a:ext cx="3055500" cy="2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/>
          <p:nvPr/>
        </p:nvSpPr>
        <p:spPr>
          <a:xfrm>
            <a:off x="5750850" y="3779475"/>
            <a:ext cx="30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학습 관련 파라미터를 정의한 prototxt 파일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338100" y="4235550"/>
            <a:ext cx="846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 위 파일들을 이용하여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GLOG_log_dir = "./LOG_TRAIN/" ../../build/tools/caffe.bin train --solver=solver.prototxt --gpu=0 학습 수행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31930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model training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391375" y="3397650"/>
            <a:ext cx="28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 모델 학습 결과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00" y="855175"/>
            <a:ext cx="8468399" cy="24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/>
          <p:nvPr/>
        </p:nvSpPr>
        <p:spPr>
          <a:xfrm>
            <a:off x="2539904" y="3985950"/>
            <a:ext cx="276000" cy="4467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004" y="4099750"/>
            <a:ext cx="52482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 txBox="1"/>
          <p:nvPr/>
        </p:nvSpPr>
        <p:spPr>
          <a:xfrm>
            <a:off x="3810325" y="4350150"/>
            <a:ext cx="41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모델 로드하는 과정에서 위와 같은 오류 발생 .. 원인 찾지 못함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75" y="3720125"/>
            <a:ext cx="1565350" cy="9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/>
          <p:nvPr/>
        </p:nvSpPr>
        <p:spPr>
          <a:xfrm>
            <a:off x="405725" y="1143275"/>
            <a:ext cx="8317500" cy="16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6756329" y="1233350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jupyter notebook(모델)</a:t>
            </a:r>
            <a:endParaRPr sz="1100"/>
          </a:p>
        </p:txBody>
      </p:sp>
      <p:sp>
        <p:nvSpPr>
          <p:cNvPr id="394" name="Google Shape;394;p41"/>
          <p:cNvSpPr/>
          <p:nvPr/>
        </p:nvSpPr>
        <p:spPr>
          <a:xfrm>
            <a:off x="6756329" y="2230855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windows 10 pro</a:t>
            </a:r>
            <a:endParaRPr sz="1100"/>
          </a:p>
        </p:txBody>
      </p:sp>
      <p:sp>
        <p:nvSpPr>
          <p:cNvPr id="395" name="Google Shape;395;p41"/>
          <p:cNvSpPr/>
          <p:nvPr/>
        </p:nvSpPr>
        <p:spPr>
          <a:xfrm>
            <a:off x="6756329" y="1899507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AWS </a:t>
            </a:r>
            <a:r>
              <a:rPr lang="ko" sz="1100"/>
              <a:t>ec2</a:t>
            </a:r>
            <a:endParaRPr sz="1100"/>
          </a:p>
        </p:txBody>
      </p:sp>
      <p:sp>
        <p:nvSpPr>
          <p:cNvPr id="396" name="Google Shape;396;p41"/>
          <p:cNvSpPr/>
          <p:nvPr/>
        </p:nvSpPr>
        <p:spPr>
          <a:xfrm>
            <a:off x="6756329" y="1568135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docker</a:t>
            </a:r>
            <a:endParaRPr sz="1100"/>
          </a:p>
        </p:txBody>
      </p:sp>
      <p:sp>
        <p:nvSpPr>
          <p:cNvPr id="397" name="Google Shape;397;p41"/>
          <p:cNvSpPr/>
          <p:nvPr/>
        </p:nvSpPr>
        <p:spPr>
          <a:xfrm>
            <a:off x="719100" y="1233350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kinesis video stream</a:t>
            </a:r>
            <a:endParaRPr sz="1100"/>
          </a:p>
        </p:txBody>
      </p:sp>
      <p:sp>
        <p:nvSpPr>
          <p:cNvPr id="398" name="Google Shape;398;p41"/>
          <p:cNvSpPr/>
          <p:nvPr/>
        </p:nvSpPr>
        <p:spPr>
          <a:xfrm>
            <a:off x="719100" y="2230855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windows 10 pro</a:t>
            </a:r>
            <a:endParaRPr sz="1100"/>
          </a:p>
        </p:txBody>
      </p:sp>
      <p:sp>
        <p:nvSpPr>
          <p:cNvPr id="399" name="Google Shape;399;p41"/>
          <p:cNvSpPr/>
          <p:nvPr/>
        </p:nvSpPr>
        <p:spPr>
          <a:xfrm>
            <a:off x="719100" y="1899507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VMware workstation 16</a:t>
            </a:r>
            <a:endParaRPr sz="1100"/>
          </a:p>
        </p:txBody>
      </p:sp>
      <p:sp>
        <p:nvSpPr>
          <p:cNvPr id="400" name="Google Shape;400;p41"/>
          <p:cNvSpPr/>
          <p:nvPr/>
        </p:nvSpPr>
        <p:spPr>
          <a:xfrm>
            <a:off x="719100" y="1568135"/>
            <a:ext cx="1666800" cy="33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Ubuntu 18.04.6 LTS</a:t>
            </a:r>
            <a:endParaRPr sz="1100"/>
          </a:p>
        </p:txBody>
      </p:sp>
      <p:sp>
        <p:nvSpPr>
          <p:cNvPr id="401" name="Google Shape;401;p41"/>
          <p:cNvSpPr/>
          <p:nvPr/>
        </p:nvSpPr>
        <p:spPr>
          <a:xfrm>
            <a:off x="4133138" y="1614250"/>
            <a:ext cx="960000" cy="890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실시간 영상</a:t>
            </a:r>
            <a:endParaRPr sz="1000"/>
          </a:p>
        </p:txBody>
      </p:sp>
      <p:sp>
        <p:nvSpPr>
          <p:cNvPr id="402" name="Google Shape;402;p41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Demo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548825" y="7910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Process</a:t>
            </a:r>
            <a:endParaRPr b="1" sz="1600"/>
          </a:p>
        </p:txBody>
      </p:sp>
      <p:sp>
        <p:nvSpPr>
          <p:cNvPr id="405" name="Google Shape;405;p41"/>
          <p:cNvSpPr txBox="1"/>
          <p:nvPr/>
        </p:nvSpPr>
        <p:spPr>
          <a:xfrm>
            <a:off x="1186075" y="2508500"/>
            <a:ext cx="7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producer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 rotWithShape="1">
          <a:blip r:embed="rId4">
            <a:alphaModFix/>
          </a:blip>
          <a:srcRect b="15310" l="0" r="0" t="6735"/>
          <a:stretch/>
        </p:blipFill>
        <p:spPr>
          <a:xfrm>
            <a:off x="424949" y="3227226"/>
            <a:ext cx="3960000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5">
            <a:alphaModFix/>
          </a:blip>
          <a:srcRect b="12003" l="0" r="0" t="2745"/>
          <a:stretch/>
        </p:blipFill>
        <p:spPr>
          <a:xfrm>
            <a:off x="4689960" y="3227225"/>
            <a:ext cx="396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7333125" y="2513850"/>
            <a:ext cx="7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client</a:t>
            </a:r>
            <a:endParaRPr/>
          </a:p>
        </p:txBody>
      </p:sp>
      <p:sp>
        <p:nvSpPr>
          <p:cNvPr id="409" name="Google Shape;409;p41"/>
          <p:cNvSpPr txBox="1"/>
          <p:nvPr/>
        </p:nvSpPr>
        <p:spPr>
          <a:xfrm>
            <a:off x="424950" y="2917075"/>
            <a:ext cx="39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(producer 결과창)</a:t>
            </a:r>
            <a:endParaRPr b="1" sz="1500"/>
          </a:p>
        </p:txBody>
      </p:sp>
      <p:sp>
        <p:nvSpPr>
          <p:cNvPr id="410" name="Google Shape;410;p41"/>
          <p:cNvSpPr txBox="1"/>
          <p:nvPr/>
        </p:nvSpPr>
        <p:spPr>
          <a:xfrm>
            <a:off x="4689950" y="2917075"/>
            <a:ext cx="39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(client</a:t>
            </a:r>
            <a:r>
              <a:rPr b="1" lang="ko" sz="1200">
                <a:solidFill>
                  <a:schemeClr val="dk1"/>
                </a:solidFill>
              </a:rPr>
              <a:t> 결과창)</a:t>
            </a:r>
            <a:endParaRPr b="1" sz="1500"/>
          </a:p>
        </p:txBody>
      </p:sp>
      <p:sp>
        <p:nvSpPr>
          <p:cNvPr id="411" name="Google Shape;411;p41"/>
          <p:cNvSpPr txBox="1"/>
          <p:nvPr/>
        </p:nvSpPr>
        <p:spPr>
          <a:xfrm>
            <a:off x="2584075" y="1534925"/>
            <a:ext cx="1427100" cy="103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Access Key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Secret Access Key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STREAM_NAME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5169350" y="1534925"/>
            <a:ext cx="1427100" cy="10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HLSStreaming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SessionURL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2709175" y="1415275"/>
            <a:ext cx="1176900" cy="26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gstreamer</a:t>
            </a: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5294450" y="1379375"/>
            <a:ext cx="1176900" cy="26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boto3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model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00" y="836175"/>
            <a:ext cx="3104801" cy="20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75" y="845675"/>
            <a:ext cx="3162074" cy="19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/>
          <p:cNvSpPr/>
          <p:nvPr/>
        </p:nvSpPr>
        <p:spPr>
          <a:xfrm>
            <a:off x="3753463" y="1752075"/>
            <a:ext cx="208800" cy="1848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4230738" y="1752075"/>
            <a:ext cx="208800" cy="1848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4708013" y="1752075"/>
            <a:ext cx="208800" cy="1848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5185288" y="1752075"/>
            <a:ext cx="208800" cy="1848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3700" y="4184125"/>
            <a:ext cx="20002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/>
          <p:nvPr/>
        </p:nvSpPr>
        <p:spPr>
          <a:xfrm rot="5400000">
            <a:off x="4331538" y="2081961"/>
            <a:ext cx="484500" cy="626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 rot="5400000">
            <a:off x="4329175" y="3446724"/>
            <a:ext cx="484500" cy="626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4135638" y="2777250"/>
            <a:ext cx="876300" cy="544200"/>
          </a:xfrm>
          <a:prstGeom prst="cube">
            <a:avLst>
              <a:gd fmla="val 25000" name="adj"/>
            </a:avLst>
          </a:prstGeom>
          <a:solidFill>
            <a:srgbClr val="07376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/>
        </p:nvSpPr>
        <p:spPr>
          <a:xfrm>
            <a:off x="4178150" y="3011875"/>
            <a:ext cx="626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3D Conv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3962275" y="1275725"/>
            <a:ext cx="122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Calibri"/>
                <a:ea typeface="Calibri"/>
                <a:cs typeface="Calibri"/>
                <a:sym typeface="Calibri"/>
              </a:rPr>
              <a:t>16 Images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5602113" y="4285488"/>
            <a:ext cx="336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 해당 모델이 예측한 값을 사용하여,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이상행동이 특정 횟수 이상 발생하면 문자 발송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36" name="Google Shape;43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088" y="3517663"/>
            <a:ext cx="2342400" cy="11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338096" y="4778100"/>
            <a:ext cx="234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confusion matrix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3"/>
          <p:cNvPicPr preferRelativeResize="0"/>
          <p:nvPr/>
        </p:nvPicPr>
        <p:blipFill rotWithShape="1">
          <a:blip r:embed="rId3">
            <a:alphaModFix/>
          </a:blip>
          <a:srcRect b="0" l="882" r="0" t="2257"/>
          <a:stretch/>
        </p:blipFill>
        <p:spPr>
          <a:xfrm>
            <a:off x="411550" y="1322075"/>
            <a:ext cx="8352150" cy="2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데이터 소개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Temporal Annotation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348450" y="1918600"/>
            <a:ext cx="3115200" cy="1563300"/>
          </a:xfrm>
          <a:prstGeom prst="rect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3507300" y="1915600"/>
            <a:ext cx="1042500" cy="1563300"/>
          </a:xfrm>
          <a:prstGeom prst="rect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5527850" y="1907800"/>
            <a:ext cx="828900" cy="1571100"/>
          </a:xfrm>
          <a:prstGeom prst="rect">
            <a:avLst/>
          </a:prstGeom>
          <a:noFill/>
          <a:ln cap="flat" cmpd="sng" w="76200">
            <a:solidFill>
              <a:srgbClr val="7878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4593450" y="1907800"/>
            <a:ext cx="903000" cy="1563300"/>
          </a:xfrm>
          <a:prstGeom prst="rect">
            <a:avLst/>
          </a:prstGeom>
          <a:noFill/>
          <a:ln cap="flat" cmpd="sng" w="76200">
            <a:solidFill>
              <a:srgbClr val="7878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6424400" y="1918575"/>
            <a:ext cx="455100" cy="1563300"/>
          </a:xfrm>
          <a:prstGeom prst="rect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1310850" y="3762125"/>
            <a:ext cx="1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영상 이름</a:t>
            </a:r>
            <a:endParaRPr b="1"/>
          </a:p>
        </p:txBody>
      </p:sp>
      <p:sp>
        <p:nvSpPr>
          <p:cNvPr id="453" name="Google Shape;453;p43"/>
          <p:cNvSpPr txBox="1"/>
          <p:nvPr/>
        </p:nvSpPr>
        <p:spPr>
          <a:xfrm>
            <a:off x="3559825" y="3762125"/>
            <a:ext cx="9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Label</a:t>
            </a:r>
            <a:endParaRPr b="1"/>
          </a:p>
        </p:txBody>
      </p:sp>
      <p:sp>
        <p:nvSpPr>
          <p:cNvPr id="454" name="Google Shape;454;p43"/>
          <p:cNvSpPr txBox="1"/>
          <p:nvPr/>
        </p:nvSpPr>
        <p:spPr>
          <a:xfrm>
            <a:off x="4593450" y="3760234"/>
            <a:ext cx="90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이상행동시작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Frame</a:t>
            </a:r>
            <a:endParaRPr b="1"/>
          </a:p>
        </p:txBody>
      </p:sp>
      <p:sp>
        <p:nvSpPr>
          <p:cNvPr id="455" name="Google Shape;455;p43"/>
          <p:cNvSpPr txBox="1"/>
          <p:nvPr/>
        </p:nvSpPr>
        <p:spPr>
          <a:xfrm>
            <a:off x="5521400" y="3760225"/>
            <a:ext cx="90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이상행동 끝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Frame</a:t>
            </a:r>
            <a:endParaRPr b="1"/>
          </a:p>
        </p:txBody>
      </p:sp>
      <p:sp>
        <p:nvSpPr>
          <p:cNvPr id="456" name="Google Shape;456;p43"/>
          <p:cNvSpPr txBox="1"/>
          <p:nvPr/>
        </p:nvSpPr>
        <p:spPr>
          <a:xfrm>
            <a:off x="6449350" y="3787600"/>
            <a:ext cx="265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추가로 발생하는 이상행동의 시작/끝 프레임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* ‘-</a:t>
            </a:r>
            <a:r>
              <a:rPr lang="ko" sz="1200">
                <a:solidFill>
                  <a:schemeClr val="dk1"/>
                </a:solidFill>
              </a:rPr>
              <a:t>1’은 이상행동 없음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7" name="Google Shape;457;p43"/>
          <p:cNvSpPr txBox="1"/>
          <p:nvPr/>
        </p:nvSpPr>
        <p:spPr>
          <a:xfrm>
            <a:off x="316050" y="805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Annotation 데이터 구성</a:t>
            </a:r>
            <a:endParaRPr b="1"/>
          </a:p>
        </p:txBody>
      </p:sp>
      <p:sp>
        <p:nvSpPr>
          <p:cNvPr id="458" name="Google Shape;458;p43"/>
          <p:cNvSpPr/>
          <p:nvPr/>
        </p:nvSpPr>
        <p:spPr>
          <a:xfrm rot="5400000">
            <a:off x="1804352" y="3504252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3"/>
          <p:cNvSpPr/>
          <p:nvPr/>
        </p:nvSpPr>
        <p:spPr>
          <a:xfrm rot="5400000">
            <a:off x="3907692" y="3504252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 rot="5400000">
            <a:off x="4943242" y="3504252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 rot="5400000">
            <a:off x="5840592" y="3504252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6957800" y="1918575"/>
            <a:ext cx="455100" cy="1563300"/>
          </a:xfrm>
          <a:prstGeom prst="rect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 rot="5400000">
            <a:off x="6831192" y="3504252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338095" y="346026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. 목차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2557143" y="40214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66695" y="1858576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  </a:t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566695" y="2287526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2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팀구성 및 역할  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566695" y="2698101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3. 프로젝트 수행 절차 및 방법</a:t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566695" y="3117851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4</a:t>
            </a:r>
            <a:r>
              <a:rPr lang="ko"/>
              <a:t>. 프로젝트 수행 결과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566695" y="3537626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05. 느낀점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Front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2" name="Google Shape;472;p44"/>
          <p:cNvGraphicFramePr/>
          <p:nvPr/>
        </p:nvGraphicFramePr>
        <p:xfrm>
          <a:off x="430325" y="1576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1260000"/>
                <a:gridCol w="1260000"/>
              </a:tblGrid>
              <a:tr h="518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각 이상행동 유형별 구간 프레임 수 평균(소수점 둘째자리까지)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</a:tr>
              <a:tr h="3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Arson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841.22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Assault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2615.33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Stealing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966.0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3가지 행동 평균 프레임 수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1474.18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3" name="Google Shape;473;p44"/>
          <p:cNvGraphicFramePr/>
          <p:nvPr/>
        </p:nvGraphicFramePr>
        <p:xfrm>
          <a:off x="3373938" y="1576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1260000"/>
                <a:gridCol w="1260000"/>
              </a:tblGrid>
              <a:tr h="51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이상행동 유형별 구간 프레임 재생시간 기준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Arson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28 초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Assault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87 초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Stealing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32 초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3가지 행동 평균시간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49초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4" name="Google Shape;474;p44"/>
          <p:cNvGraphicFramePr/>
          <p:nvPr/>
        </p:nvGraphicFramePr>
        <p:xfrm>
          <a:off x="6298700" y="1576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1260000"/>
                <a:gridCol w="1260000"/>
              </a:tblGrid>
              <a:tr h="51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이상행동 유형별 구간 clip 기준               (16 frame당 추론값 하나 검출)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Arson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52번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Assault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163번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Stealing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60번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3가지 행동 평균 clip 수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92번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p44"/>
          <p:cNvSpPr txBox="1"/>
          <p:nvPr/>
        </p:nvSpPr>
        <p:spPr>
          <a:xfrm>
            <a:off x="316050" y="882025"/>
            <a:ext cx="834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제한적으로 문자를 보내기 위해 annotation 데이터를 기준으로 이상행동 발생 기준 정의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Temporal_Anomaly_annotaion_for_Testing_Videos.txt 파일 참고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430325" y="3878825"/>
            <a:ext cx="252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시급성 우선 : (Arson) 52 clip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정확도 우선: (Assault) 163 clip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3343500" y="3955025"/>
            <a:ext cx="549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→ </a:t>
            </a:r>
            <a:r>
              <a:rPr b="1" lang="ko" sz="1700">
                <a:solidFill>
                  <a:schemeClr val="dk1"/>
                </a:solidFill>
              </a:rPr>
              <a:t>(가장 작은 clip 수) 52 clip 채택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3373950" y="2064300"/>
            <a:ext cx="5432400" cy="381000"/>
          </a:xfrm>
          <a:prstGeom prst="rect">
            <a:avLst/>
          </a:prstGeom>
          <a:noFill/>
          <a:ln cap="flat" cmpd="sng" w="38100">
            <a:solidFill>
              <a:srgbClr val="88888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5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Back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4">
            <a:alphaModFix/>
          </a:blip>
          <a:srcRect b="24385" l="4555" r="15947" t="0"/>
          <a:stretch/>
        </p:blipFill>
        <p:spPr>
          <a:xfrm>
            <a:off x="3722925" y="2822950"/>
            <a:ext cx="4680000" cy="23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 rotWithShape="1">
          <a:blip r:embed="rId5">
            <a:alphaModFix/>
          </a:blip>
          <a:srcRect b="0" l="9063" r="5750" t="0"/>
          <a:stretch/>
        </p:blipFill>
        <p:spPr>
          <a:xfrm>
            <a:off x="3722925" y="944475"/>
            <a:ext cx="468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5"/>
          <p:cNvSpPr txBox="1"/>
          <p:nvPr/>
        </p:nvSpPr>
        <p:spPr>
          <a:xfrm>
            <a:off x="457175" y="1037300"/>
            <a:ext cx="310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800">
                <a:latin typeface="Calibri"/>
                <a:ea typeface="Calibri"/>
                <a:cs typeface="Calibri"/>
                <a:sym typeface="Calibri"/>
              </a:rPr>
              <a:t>28</a:t>
            </a:r>
            <a:r>
              <a:rPr b="1" i="1" lang="ko" sz="2000">
                <a:latin typeface="Calibri"/>
                <a:ea typeface="Calibri"/>
                <a:cs typeface="Calibri"/>
                <a:sym typeface="Calibri"/>
              </a:rPr>
              <a:t>초간 (52개 clips)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b="1" i="1" lang="ko" sz="2000">
                <a:latin typeface="Calibri"/>
                <a:ea typeface="Calibri"/>
                <a:cs typeface="Calibri"/>
                <a:sym typeface="Calibri"/>
              </a:rPr>
              <a:t>이상행동 발생 시, </a:t>
            </a:r>
            <a:endParaRPr b="1" i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45"/>
          <p:cNvCxnSpPr/>
          <p:nvPr/>
        </p:nvCxnSpPr>
        <p:spPr>
          <a:xfrm>
            <a:off x="545700" y="1023775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5"/>
          <p:cNvCxnSpPr/>
          <p:nvPr/>
        </p:nvCxnSpPr>
        <p:spPr>
          <a:xfrm>
            <a:off x="545700" y="1068020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5"/>
          <p:cNvCxnSpPr/>
          <p:nvPr/>
        </p:nvCxnSpPr>
        <p:spPr>
          <a:xfrm>
            <a:off x="556761" y="1949236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5"/>
          <p:cNvCxnSpPr/>
          <p:nvPr/>
        </p:nvCxnSpPr>
        <p:spPr>
          <a:xfrm>
            <a:off x="556761" y="1993481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163" y="2346075"/>
            <a:ext cx="1792750" cy="18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5"/>
          <p:cNvSpPr txBox="1"/>
          <p:nvPr/>
        </p:nvSpPr>
        <p:spPr>
          <a:xfrm>
            <a:off x="854173" y="3905875"/>
            <a:ext cx="241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alibri"/>
                <a:ea typeface="Calibri"/>
                <a:cs typeface="Calibri"/>
                <a:sym typeface="Calibri"/>
              </a:rPr>
              <a:t>AWS SNS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alibri"/>
                <a:ea typeface="Calibri"/>
                <a:cs typeface="Calibri"/>
                <a:sym typeface="Calibri"/>
              </a:rPr>
              <a:t>(SMS, EMAIL)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Back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475" y="2347938"/>
            <a:ext cx="4680000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401" y="2647950"/>
            <a:ext cx="1378799" cy="137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46"/>
          <p:cNvCxnSpPr/>
          <p:nvPr/>
        </p:nvCxnSpPr>
        <p:spPr>
          <a:xfrm>
            <a:off x="545700" y="1023775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6"/>
          <p:cNvCxnSpPr/>
          <p:nvPr/>
        </p:nvCxnSpPr>
        <p:spPr>
          <a:xfrm>
            <a:off x="545700" y="1068020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6"/>
          <p:cNvCxnSpPr/>
          <p:nvPr/>
        </p:nvCxnSpPr>
        <p:spPr>
          <a:xfrm>
            <a:off x="556761" y="1949236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6"/>
          <p:cNvCxnSpPr/>
          <p:nvPr/>
        </p:nvCxnSpPr>
        <p:spPr>
          <a:xfrm>
            <a:off x="556761" y="1993481"/>
            <a:ext cx="28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6"/>
          <p:cNvSpPr txBox="1"/>
          <p:nvPr/>
        </p:nvSpPr>
        <p:spPr>
          <a:xfrm>
            <a:off x="832048" y="4147950"/>
            <a:ext cx="241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alibri"/>
                <a:ea typeface="Calibri"/>
                <a:cs typeface="Calibri"/>
                <a:sym typeface="Calibri"/>
              </a:rPr>
              <a:t>DynamoDB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457175" y="1037300"/>
            <a:ext cx="310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k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r>
              <a:rPr b="1" i="1" lang="k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초간 (52개 clips)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b="1" i="1" lang="ko" sz="2000">
                <a:latin typeface="Calibri"/>
                <a:ea typeface="Calibri"/>
                <a:cs typeface="Calibri"/>
                <a:sym typeface="Calibri"/>
              </a:rPr>
              <a:t>이상행동 발생 시, </a:t>
            </a:r>
            <a:endParaRPr b="1" i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4579925" y="4147950"/>
            <a:ext cx="265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Calibri"/>
                <a:ea typeface="Calibri"/>
                <a:cs typeface="Calibri"/>
                <a:sym typeface="Calibri"/>
              </a:rPr>
              <a:t>DynamoDB Table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7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04. 프로젝트 수행 결과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318352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시연 동영상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47"/>
          <p:cNvGrpSpPr/>
          <p:nvPr/>
        </p:nvGrpSpPr>
        <p:grpSpPr>
          <a:xfrm>
            <a:off x="5860775" y="1068200"/>
            <a:ext cx="3283225" cy="4075300"/>
            <a:chOff x="5860775" y="1068200"/>
            <a:chExt cx="3283225" cy="4075300"/>
          </a:xfrm>
        </p:grpSpPr>
        <p:pic>
          <p:nvPicPr>
            <p:cNvPr id="522" name="Google Shape;52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0775" y="1807750"/>
              <a:ext cx="3283225" cy="333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17175" y="1068200"/>
              <a:ext cx="597325" cy="597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4" name="Google Shape;524;p47" title="시연동영상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108" y="702775"/>
            <a:ext cx="5920967" cy="44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05. 느낀 점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2" name="Google Shape;532;p48"/>
          <p:cNvGraphicFramePr/>
          <p:nvPr/>
        </p:nvGraphicFramePr>
        <p:xfrm>
          <a:off x="364350" y="694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2938300"/>
                <a:gridCol w="5531550"/>
              </a:tblGrid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구분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내용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</a:tr>
              <a:tr h="67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수행 상 어려움 극복 사례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</a:t>
                      </a:r>
                      <a:r>
                        <a:rPr lang="ko"/>
                        <a:t>윈도우 환경에서 kinesis video stream  환경구축에 어려움이 있었으나 vmware에서 환경을 구축해 극복 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프로젝트에서 잘한 부분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로컬환경에서 진행할 수 있었던 부분들을 AWS 환경에서 진행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프로젝트에서 아쉬운 부분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웹서비스를 구현하지 못함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- 학습한 모델을 로드하는 과정에서 생긴 오류를 해결하지 못함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프로젝트를 통한 진로 설</a:t>
                      </a:r>
                      <a:r>
                        <a:rPr lang="ko"/>
                        <a:t>계,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취업 분야 탐색 등 도움된 사항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</a:t>
                      </a:r>
                      <a:r>
                        <a:rPr lang="ko"/>
                        <a:t>클라우드 환경에서 데이터를 처리하기 위한 파이프라인을 설계하고 구현해볼 수 있었음.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느낀 점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- 새로운 모델에 대해 알 수 있었던 뜻깊은 시간이었고, 팀원들이 열심히 해 줘서 프로젝트 마무리까지 잘 할 수 있었던 것 같다. (재동)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- </a:t>
                      </a:r>
                      <a:r>
                        <a:rPr lang="ko"/>
                        <a:t>공동의 목표를 향해 팀원이 협업하여 하나의 서비스를 개발해보니 매우 뿌듯하고 재밌었다. 사회에서 다시 모여 작업하고 싶다. (지</a:t>
                      </a:r>
                      <a:r>
                        <a:rPr lang="ko"/>
                        <a:t>원)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</a:t>
                      </a:r>
                      <a:r>
                        <a:rPr lang="ko"/>
                        <a:t>비용에 구애받지 않고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원하는 만큼 </a:t>
                      </a:r>
                      <a:r>
                        <a:rPr lang="ko"/>
                        <a:t>AWS를 다뤄볼 수 있는 좋은 경험이었다. (나정)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38095" y="346026"/>
            <a:ext cx="34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230881" y="785660"/>
            <a:ext cx="2711250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" name="Google Shape;152;p27"/>
          <p:cNvGraphicFramePr/>
          <p:nvPr/>
        </p:nvGraphicFramePr>
        <p:xfrm>
          <a:off x="338104" y="818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2752650"/>
              </a:tblGrid>
              <a:tr h="184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공공장소에서의 범죄증가 및 CCTV 증설</a:t>
                      </a:r>
                      <a:endParaRPr sz="14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71102" r="0" t="0"/>
          <a:stretch/>
        </p:blipFill>
        <p:spPr>
          <a:xfrm>
            <a:off x="336487" y="2270925"/>
            <a:ext cx="8469844" cy="10300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27"/>
          <p:cNvGraphicFramePr/>
          <p:nvPr/>
        </p:nvGraphicFramePr>
        <p:xfrm>
          <a:off x="3634972" y="10190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5172975"/>
              </a:tblGrid>
              <a:tr h="187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 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pic>
        <p:nvPicPr>
          <p:cNvPr id="155" name="Google Shape;15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87" y="1133494"/>
            <a:ext cx="2711249" cy="16412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7"/>
          <p:cNvSpPr txBox="1"/>
          <p:nvPr/>
        </p:nvSpPr>
        <p:spPr>
          <a:xfrm>
            <a:off x="3797973" y="1958831"/>
            <a:ext cx="946350" cy="20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CCTV 증가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798740" y="1077455"/>
            <a:ext cx="1209600" cy="20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CCTV 관제증가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3232977" y="1772427"/>
            <a:ext cx="203400" cy="363375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 rot="-5400000">
            <a:off x="8208740" y="1384852"/>
            <a:ext cx="299025" cy="372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 rot="-5400000">
            <a:off x="7179579" y="2301744"/>
            <a:ext cx="299025" cy="372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338104" y="29528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2752650"/>
              </a:tblGrid>
              <a:tr h="18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감시 및 대처 현황</a:t>
                      </a:r>
                      <a:endParaRPr b="0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2850" marB="22850" marR="45725" marL="45725"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Google Shape;162;p27"/>
          <p:cNvGraphicFramePr/>
          <p:nvPr/>
        </p:nvGraphicFramePr>
        <p:xfrm>
          <a:off x="338104" y="32103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6047925"/>
              </a:tblGrid>
              <a:tr h="1809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 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27"/>
          <p:cNvSpPr txBox="1"/>
          <p:nvPr/>
        </p:nvSpPr>
        <p:spPr>
          <a:xfrm>
            <a:off x="7031475" y="3460555"/>
            <a:ext cx="1746000" cy="15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사건 발생 </a:t>
            </a:r>
            <a:r>
              <a:rPr lang="ko" sz="1100">
                <a:solidFill>
                  <a:schemeClr val="dk1"/>
                </a:solidFill>
              </a:rPr>
              <a:t>후 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접수</a:t>
            </a:r>
            <a:r>
              <a:rPr lang="ko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    과정에서 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시간소요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사건발생 위치</a:t>
            </a:r>
            <a:r>
              <a:rPr lang="ko" sz="1100">
                <a:solidFill>
                  <a:schemeClr val="dk1"/>
                </a:solidFill>
              </a:rPr>
              <a:t> 파악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    어려움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3. 감시요원의 모니터링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    업무 초과로 인한  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    사각지대 발생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6607046" y="3965998"/>
            <a:ext cx="203400" cy="363375"/>
          </a:xfrm>
          <a:prstGeom prst="chevron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136710" y="3331717"/>
            <a:ext cx="3343096" cy="1732565"/>
            <a:chOff x="182280" y="4442289"/>
            <a:chExt cx="4457462" cy="2310086"/>
          </a:xfrm>
        </p:grpSpPr>
        <p:pic>
          <p:nvPicPr>
            <p:cNvPr id="166" name="Google Shape;166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280" y="4448989"/>
              <a:ext cx="2235989" cy="2303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18280" y="4442289"/>
              <a:ext cx="2221461" cy="1795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7"/>
          <p:cNvSpPr txBox="1"/>
          <p:nvPr/>
        </p:nvSpPr>
        <p:spPr>
          <a:xfrm>
            <a:off x="703274" y="4737250"/>
            <a:ext cx="2436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감시요원 담당 관리 모니터 수 초과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536949" y="4737250"/>
            <a:ext cx="2979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늦장 출동 등으로 인한 경찰의 미흡한 대처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1162613" y="4250119"/>
            <a:ext cx="1148175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1인당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271.88대</a:t>
            </a:r>
            <a:r>
              <a:rPr lang="ko" sz="1100"/>
              <a:t> 감시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4969" y="3348413"/>
            <a:ext cx="2383875" cy="129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7031480" y="3210354"/>
            <a:ext cx="1746000" cy="2502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7878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늦</a:t>
            </a:r>
            <a:r>
              <a:rPr lang="ko" sz="1100">
                <a:solidFill>
                  <a:schemeClr val="dk1"/>
                </a:solidFill>
              </a:rPr>
              <a:t>은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100">
                <a:solidFill>
                  <a:schemeClr val="dk1"/>
                </a:solidFill>
              </a:rPr>
              <a:t>대처</a:t>
            </a: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원인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27"/>
          <p:cNvCxnSpPr/>
          <p:nvPr/>
        </p:nvCxnSpPr>
        <p:spPr>
          <a:xfrm>
            <a:off x="752325" y="1481641"/>
            <a:ext cx="1980675" cy="330075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7"/>
          <p:cNvCxnSpPr/>
          <p:nvPr/>
        </p:nvCxnSpPr>
        <p:spPr>
          <a:xfrm flipH="1" rot="10800000">
            <a:off x="2610131" y="2249403"/>
            <a:ext cx="115200" cy="22950"/>
          </a:xfrm>
          <a:prstGeom prst="straightConnector1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7"/>
          <p:cNvSpPr txBox="1"/>
          <p:nvPr/>
        </p:nvSpPr>
        <p:spPr>
          <a:xfrm>
            <a:off x="1825535" y="1448185"/>
            <a:ext cx="1209600" cy="20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총 범죄 감소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703623" y="2009597"/>
            <a:ext cx="1209600" cy="20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1C00"/>
                </a:solidFill>
              </a:rPr>
              <a:t>공공시설 범죄 증가</a:t>
            </a:r>
            <a:endParaRPr b="0" i="0" sz="9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3865737" y="1481631"/>
            <a:ext cx="4156875" cy="39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3865737" y="2284281"/>
            <a:ext cx="3118725" cy="5134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55890" y="2147361"/>
            <a:ext cx="3137084" cy="70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55123" y="1285131"/>
            <a:ext cx="4175990" cy="6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>
            <a:off x="8070263" y="5507063"/>
            <a:ext cx="736875" cy="7368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추가고민</a:t>
            </a:r>
            <a:endParaRPr sz="1100"/>
          </a:p>
        </p:txBody>
      </p:sp>
      <p:sp>
        <p:nvSpPr>
          <p:cNvPr id="182" name="Google Shape;182;p27"/>
          <p:cNvSpPr txBox="1"/>
          <p:nvPr/>
        </p:nvSpPr>
        <p:spPr>
          <a:xfrm>
            <a:off x="2721504" y="396900"/>
            <a:ext cx="37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851375" y="384417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과제 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2721504" y="396900"/>
            <a:ext cx="37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8"/>
          <p:cNvGraphicFramePr/>
          <p:nvPr/>
        </p:nvGraphicFramePr>
        <p:xfrm>
          <a:off x="343429" y="26856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2819025"/>
                <a:gridCol w="2819025"/>
                <a:gridCol w="2819025"/>
              </a:tblGrid>
              <a:tr h="305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  </a:t>
                      </a:r>
                      <a:r>
                        <a:rPr lang="ko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  </a:t>
                      </a:r>
                      <a:r>
                        <a:rPr lang="ko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rgbClr val="E3E3E3"/>
                    </a:solidFill>
                  </a:tcPr>
                </a:tc>
              </a:tr>
              <a:tr h="176825">
                <a:tc rowSpan="4"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/>
                        <a:buChar char="●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공개 데이터셋을 활용하여 데이터 품질 안정화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-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UCF Crime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이상행동(폭행, 절도, 방화) 탐지를 위한 딥러닝 기법 활용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-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C3D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문자 신고 서비스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/>
                        <a:buChar char="-"/>
                      </a:pPr>
                      <a:r>
                        <a:rPr lang="ko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이상행동이 탐지된 CCTV 위치 주소와 이상행동 유형 제공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>
                    <a:solidFill>
                      <a:schemeClr val="lt1"/>
                    </a:solidFill>
                  </a:tcPr>
                </a:tc>
              </a:tr>
              <a:tr h="176825">
                <a:tc vMerge="1"/>
                <a:tc vMerge="1"/>
                <a:tc vMerge="1"/>
              </a:tr>
              <a:tr h="176825">
                <a:tc vMerge="1"/>
                <a:tc vMerge="1"/>
                <a:tc vMerge="1"/>
              </a:tr>
              <a:tr h="1220175">
                <a:tc vMerge="1"/>
                <a:tc vMerge="1"/>
                <a:tc vMerge="1"/>
              </a:tr>
            </a:tbl>
          </a:graphicData>
        </a:graphic>
      </p:graphicFrame>
      <p:graphicFrame>
        <p:nvGraphicFramePr>
          <p:cNvPr id="191" name="Google Shape;191;p28"/>
          <p:cNvGraphicFramePr/>
          <p:nvPr/>
        </p:nvGraphicFramePr>
        <p:xfrm>
          <a:off x="342857" y="8604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{AB290820-4AAE-4A63-9A9B-B533B3BFB310}</a:tableStyleId>
              </a:tblPr>
              <a:tblGrid>
                <a:gridCol w="8457125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CCTV가 설치된 공공장소에서 특정 범죄 행위(폭행, 절도, 방화 등) 발생 시, </a:t>
                      </a:r>
                      <a:endParaRPr b="0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b="0" lang="ko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가까운 경찰서로 범죄 유형 및 영상을 제공함으로써 경찰의 신속한 초동대응과 범죄 피해 최소화 기대</a:t>
                      </a:r>
                      <a:endParaRPr b="0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2850" marB="22850" marR="45725" marL="45725" anchor="ctr">
                    <a:solidFill>
                      <a:srgbClr val="E3E3E3"/>
                    </a:solidFill>
                  </a:tcPr>
                </a:tc>
              </a:tr>
            </a:tbl>
          </a:graphicData>
        </a:graphic>
      </p:graphicFrame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043" y="1566765"/>
            <a:ext cx="6562771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043" y="2495490"/>
            <a:ext cx="656277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370606" y="1670081"/>
            <a:ext cx="6455475" cy="802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위급한 범죄상황을 탐지하여 신속한 대응을 지원하는 </a:t>
            </a:r>
            <a:endParaRPr b="1" i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“AI 기반 범죄 행위 탐지 및 신고” 시스템 개발</a:t>
            </a:r>
            <a:endParaRPr b="1"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38098" y="346025"/>
            <a:ext cx="215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2851375" y="384417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과제 목표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2557143" y="402140"/>
            <a:ext cx="1849950" cy="184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3792619" y="1991156"/>
            <a:ext cx="1205325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파이프라인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키네시스 수정</a:t>
            </a:r>
            <a:endParaRPr sz="1100"/>
          </a:p>
        </p:txBody>
      </p:sp>
      <p:sp>
        <p:nvSpPr>
          <p:cNvPr id="204" name="Google Shape;204;p29"/>
          <p:cNvSpPr/>
          <p:nvPr/>
        </p:nvSpPr>
        <p:spPr>
          <a:xfrm>
            <a:off x="2417606" y="1991156"/>
            <a:ext cx="1205325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멘토님 문의</a:t>
            </a:r>
            <a:endParaRPr sz="11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6" y="861075"/>
            <a:ext cx="8469843" cy="4027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38098" y="346025"/>
            <a:ext cx="215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27375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프로젝트 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361750" y="2418650"/>
            <a:ext cx="1613400" cy="228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0000"/>
                </a:solidFill>
              </a:rPr>
              <a:t>개발 예정</a:t>
            </a:r>
            <a:endParaRPr b="1" sz="3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2557143" y="402140"/>
            <a:ext cx="1849950" cy="184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30"/>
          <p:cNvGrpSpPr/>
          <p:nvPr/>
        </p:nvGrpSpPr>
        <p:grpSpPr>
          <a:xfrm>
            <a:off x="2872813" y="1543002"/>
            <a:ext cx="1228500" cy="1048491"/>
            <a:chOff x="2260525" y="1370987"/>
            <a:chExt cx="1638000" cy="1397988"/>
          </a:xfrm>
        </p:grpSpPr>
        <p:pic>
          <p:nvPicPr>
            <p:cNvPr id="216" name="Google Shape;216;p30"/>
            <p:cNvPicPr preferRelativeResize="0"/>
            <p:nvPr/>
          </p:nvPicPr>
          <p:blipFill rotWithShape="1">
            <a:blip r:embed="rId4">
              <a:alphaModFix/>
            </a:blip>
            <a:srcRect b="26438" l="23452" r="20669" t="0"/>
            <a:stretch/>
          </p:blipFill>
          <p:spPr>
            <a:xfrm>
              <a:off x="2504725" y="1370987"/>
              <a:ext cx="1149600" cy="110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0"/>
            <p:cNvSpPr txBox="1"/>
            <p:nvPr/>
          </p:nvSpPr>
          <p:spPr>
            <a:xfrm>
              <a:off x="2260525" y="2399675"/>
              <a:ext cx="16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Kinesis Video Streams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806422" y="3413025"/>
            <a:ext cx="925163" cy="1084032"/>
            <a:chOff x="2290975" y="3012424"/>
            <a:chExt cx="1233550" cy="1445376"/>
          </a:xfrm>
        </p:grpSpPr>
        <p:pic>
          <p:nvPicPr>
            <p:cNvPr id="219" name="Google Shape;21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90975" y="3012424"/>
              <a:ext cx="1233550" cy="121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0"/>
            <p:cNvSpPr txBox="1"/>
            <p:nvPr/>
          </p:nvSpPr>
          <p:spPr>
            <a:xfrm>
              <a:off x="2722350" y="4088500"/>
              <a:ext cx="3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S3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30"/>
          <p:cNvGrpSpPr/>
          <p:nvPr/>
        </p:nvGrpSpPr>
        <p:grpSpPr>
          <a:xfrm>
            <a:off x="6542621" y="1243033"/>
            <a:ext cx="757276" cy="1055259"/>
            <a:chOff x="6715375" y="2167094"/>
            <a:chExt cx="1233550" cy="1622976"/>
          </a:xfrm>
        </p:grpSpPr>
        <p:pic>
          <p:nvPicPr>
            <p:cNvPr id="222" name="Google Shape;22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15375" y="2167094"/>
              <a:ext cx="1233550" cy="107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0"/>
            <p:cNvSpPr txBox="1"/>
            <p:nvPr/>
          </p:nvSpPr>
          <p:spPr>
            <a:xfrm>
              <a:off x="6827400" y="3150770"/>
              <a:ext cx="10095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DynamoDB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30"/>
          <p:cNvGrpSpPr/>
          <p:nvPr/>
        </p:nvGrpSpPr>
        <p:grpSpPr>
          <a:xfrm>
            <a:off x="6541555" y="2117979"/>
            <a:ext cx="757292" cy="879687"/>
            <a:chOff x="9041375" y="3312550"/>
            <a:chExt cx="1233575" cy="1395221"/>
          </a:xfrm>
        </p:grpSpPr>
        <p:pic>
          <p:nvPicPr>
            <p:cNvPr id="225" name="Google Shape;22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41375" y="3312550"/>
              <a:ext cx="1233575" cy="1127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0"/>
            <p:cNvSpPr txBox="1"/>
            <p:nvPr/>
          </p:nvSpPr>
          <p:spPr>
            <a:xfrm>
              <a:off x="9153263" y="4268271"/>
              <a:ext cx="1009800" cy="4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SNS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30"/>
          <p:cNvGrpSpPr/>
          <p:nvPr/>
        </p:nvGrpSpPr>
        <p:grpSpPr>
          <a:xfrm>
            <a:off x="3190903" y="3431722"/>
            <a:ext cx="757238" cy="1131087"/>
            <a:chOff x="5911738" y="1089429"/>
            <a:chExt cx="1009650" cy="1508116"/>
          </a:xfrm>
        </p:grpSpPr>
        <p:pic>
          <p:nvPicPr>
            <p:cNvPr id="228" name="Google Shape;228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11738" y="1089429"/>
              <a:ext cx="1009650" cy="110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0"/>
            <p:cNvSpPr txBox="1"/>
            <p:nvPr/>
          </p:nvSpPr>
          <p:spPr>
            <a:xfrm>
              <a:off x="5911813" y="2043445"/>
              <a:ext cx="1009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UCF crime dataset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30"/>
          <p:cNvGrpSpPr/>
          <p:nvPr/>
        </p:nvGrpSpPr>
        <p:grpSpPr>
          <a:xfrm>
            <a:off x="1159322" y="1555500"/>
            <a:ext cx="1007775" cy="1137563"/>
            <a:chOff x="512713" y="1249400"/>
            <a:chExt cx="1343700" cy="1516750"/>
          </a:xfrm>
        </p:grpSpPr>
        <p:sp>
          <p:nvSpPr>
            <p:cNvPr id="231" name="Google Shape;231;p30"/>
            <p:cNvSpPr txBox="1"/>
            <p:nvPr/>
          </p:nvSpPr>
          <p:spPr>
            <a:xfrm>
              <a:off x="512713" y="2212050"/>
              <a:ext cx="1343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CCTV 영상 송출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(시연) Web Cam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2" name="Google Shape;23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9825" y="1249400"/>
              <a:ext cx="1009500" cy="100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30"/>
          <p:cNvSpPr txBox="1"/>
          <p:nvPr/>
        </p:nvSpPr>
        <p:spPr>
          <a:xfrm>
            <a:off x="5455659" y="3130875"/>
            <a:ext cx="10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학습 모델 저장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30"/>
          <p:cNvGrpSpPr/>
          <p:nvPr/>
        </p:nvGrpSpPr>
        <p:grpSpPr>
          <a:xfrm>
            <a:off x="4815194" y="1657059"/>
            <a:ext cx="925162" cy="940741"/>
            <a:chOff x="4979500" y="2979700"/>
            <a:chExt cx="1233550" cy="1254321"/>
          </a:xfrm>
        </p:grpSpPr>
        <p:pic>
          <p:nvPicPr>
            <p:cNvPr id="235" name="Google Shape;235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79500" y="2979700"/>
              <a:ext cx="1233550" cy="100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0"/>
            <p:cNvSpPr txBox="1"/>
            <p:nvPr/>
          </p:nvSpPr>
          <p:spPr>
            <a:xfrm>
              <a:off x="5359108" y="3864721"/>
              <a:ext cx="45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Calibri"/>
                  <a:ea typeface="Calibri"/>
                  <a:cs typeface="Calibri"/>
                  <a:sym typeface="Calibri"/>
                </a:rPr>
                <a:t>EC2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30"/>
          <p:cNvSpPr txBox="1"/>
          <p:nvPr/>
        </p:nvSpPr>
        <p:spPr>
          <a:xfrm>
            <a:off x="3978994" y="2673675"/>
            <a:ext cx="10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학습 데이터 전송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338098" y="346025"/>
            <a:ext cx="215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7375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프로젝트 구조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2470977" y="18486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4299777" y="18486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6052377" y="18486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/>
          <p:nvPr/>
        </p:nvSpPr>
        <p:spPr>
          <a:xfrm rot="5400000">
            <a:off x="5137977" y="29916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 rot="-5400000">
            <a:off x="5137977" y="26868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/>
          <p:nvPr/>
        </p:nvSpPr>
        <p:spPr>
          <a:xfrm flipH="1">
            <a:off x="4299777" y="3677427"/>
            <a:ext cx="203400" cy="3633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734" y="2536656"/>
            <a:ext cx="1142299" cy="11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08" y="645629"/>
            <a:ext cx="8469842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181685" y="4160711"/>
            <a:ext cx="2228625" cy="32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딥러닝 모델을 통한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범죄 상황 탐지</a:t>
            </a:r>
            <a:endParaRPr sz="900"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825" y="2536656"/>
            <a:ext cx="1142299" cy="11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608533" y="3901496"/>
            <a:ext cx="1374975" cy="219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SMART CCTV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8461" y="2536656"/>
            <a:ext cx="1142299" cy="11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2880295" y="3901496"/>
            <a:ext cx="1198575" cy="219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AUTO-REPORT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2098" y="2536656"/>
            <a:ext cx="1142299" cy="11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5011923" y="3901496"/>
            <a:ext cx="1302750" cy="219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POLICE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167208" y="3901496"/>
            <a:ext cx="1359450" cy="219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SAFE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500397" y="4160711"/>
            <a:ext cx="1950075" cy="32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이상행동 확인 시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112 자동 신고</a:t>
            </a:r>
            <a:endParaRPr sz="900"/>
          </a:p>
        </p:txBody>
      </p:sp>
      <p:sp>
        <p:nvSpPr>
          <p:cNvPr id="261" name="Google Shape;261;p31"/>
          <p:cNvSpPr txBox="1"/>
          <p:nvPr/>
        </p:nvSpPr>
        <p:spPr>
          <a:xfrm>
            <a:off x="4643238" y="4160974"/>
            <a:ext cx="2035800" cy="32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CCTV로부터 전달 받은 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정보를 토대로 신속한 출동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6753952" y="4160711"/>
            <a:ext cx="2142900" cy="32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범죄 피해자의 피해 최소화 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및 공공의 안전 증대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448100" y="1092975"/>
            <a:ext cx="6247800" cy="380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“AI 기반 범죄 행위 탐지 및 신고” 시스템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043" y="1976190"/>
            <a:ext cx="6562771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173605" y="2096969"/>
            <a:ext cx="25108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7717749" y="2096969"/>
            <a:ext cx="25108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5536367" y="2096969"/>
            <a:ext cx="25108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3354986" y="2096969"/>
            <a:ext cx="25108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5400000">
            <a:off x="4445888" y="1857792"/>
            <a:ext cx="251082" cy="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5459" y="2817561"/>
            <a:ext cx="558938" cy="5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41538" y="2817572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84477" y="2778259"/>
            <a:ext cx="558900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76720" y="2818922"/>
            <a:ext cx="556200" cy="5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338100" y="346025"/>
            <a:ext cx="186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400"/>
              <a:t>1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배경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2557143" y="40214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7375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기대 효과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338100" y="346025"/>
            <a:ext cx="2319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2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/>
              <a:t>프로젝트 팀구성 및 역할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2557143" y="40214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2737500" y="402105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프로젝트 팀 구성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32"/>
          <p:cNvGraphicFramePr/>
          <p:nvPr/>
        </p:nvGraphicFramePr>
        <p:xfrm>
          <a:off x="364350" y="9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2691575"/>
                <a:gridCol w="5778275"/>
              </a:tblGrid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이름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역할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</a:tr>
              <a:tr h="7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오재동 (팀</a:t>
                      </a:r>
                      <a:r>
                        <a:rPr lang="ko"/>
                        <a:t>장)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"/>
                        <a:t>데이터 전처리 및 정규화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"/>
                        <a:t>데이터 모델링 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"/>
                        <a:t>AWS Service 관리 및 구축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신나정 (팀</a:t>
                      </a:r>
                      <a:r>
                        <a:rPr lang="ko"/>
                        <a:t>원)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데이터 수집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데이터 전처리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데이터 전송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AWS 구축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윤지원 (팀</a:t>
                      </a:r>
                      <a:r>
                        <a:rPr lang="ko"/>
                        <a:t>원)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"/>
                        <a:t>WBS 관리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"/>
                        <a:t>AWS 구축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08" y="645629"/>
            <a:ext cx="8469841" cy="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338100" y="346025"/>
            <a:ext cx="265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/>
              <a:t>3. 프로젝트 수행 절차 및 방법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3055918" y="402090"/>
            <a:ext cx="185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│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3" name="Google Shape;293;p33"/>
          <p:cNvGraphicFramePr/>
          <p:nvPr/>
        </p:nvGraphicFramePr>
        <p:xfrm>
          <a:off x="440550" y="9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{E33218E7-A592-4445-89A2-7E439728F304}</a:tableStyleId>
              </a:tblPr>
              <a:tblGrid>
                <a:gridCol w="1793050"/>
                <a:gridCol w="1723450"/>
                <a:gridCol w="2981950"/>
                <a:gridCol w="1738075"/>
              </a:tblGrid>
              <a:tr h="38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구분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기간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활동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비고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87878"/>
                    </a:solidFill>
                  </a:tcPr>
                </a:tc>
              </a:tr>
              <a:tr h="55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사전 기획</a:t>
                      </a:r>
                      <a:endParaRPr sz="13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21.12.16 ~ 22.01.16</a:t>
                      </a:r>
                      <a:endParaRPr sz="13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서비스 </a:t>
                      </a:r>
                      <a:r>
                        <a:rPr lang="ko" sz="1300"/>
                        <a:t>선정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서비스 아키텍처 설계</a:t>
                      </a:r>
                      <a:endParaRPr sz="13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F4F4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8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데이터 수집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22.01.03 ~ 22.01.30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알고리즘 조사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데이터 선정 및 수집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58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데이터 전처리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22.01.03 ~ 22.01.30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데이터 정의서 작성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데이터 정제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79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모델링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22.01.24 ~ 22.02.08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모델 선정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모델 개발환경 구축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모델 구축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모델 성능 평가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38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서비스 구축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22.01.17 ~ 22.02.07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ko" sz="1300"/>
                        <a:t>AWS 시스템 구축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38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총 개발 기간</a:t>
                      </a:r>
                      <a:endParaRPr sz="13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21.12.16 ~ 22.02.08 (총 55일)</a:t>
                      </a:r>
                      <a:endParaRPr sz="13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</a:tbl>
          </a:graphicData>
        </a:graphic>
      </p:graphicFrame>
      <p:sp>
        <p:nvSpPr>
          <p:cNvPr id="294" name="Google Shape;294;p33"/>
          <p:cNvSpPr txBox="1"/>
          <p:nvPr/>
        </p:nvSpPr>
        <p:spPr>
          <a:xfrm>
            <a:off x="3211975" y="384430"/>
            <a:ext cx="249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전체 개발 일정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